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5BE85A-906F-4797-9C0C-4328736113B2}" v="625" dt="2022-07-18T02:50:30.3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Bacchus Winery Case Study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Charlie Team</a:t>
            </a:r>
          </a:p>
        </p:txBody>
      </p:sp>
    </p:spTree>
    <p:extLst>
      <p:ext uri="{BB962C8B-B14F-4D97-AF65-F5344CB8AC3E}">
        <p14:creationId xmlns:p14="http://schemas.microsoft.com/office/powerpoint/2010/main" val="232367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878D9A-77BE-4701-AE3D-EEFC53CD5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43BE08-0ED1-4B73-AC6D-B7E26A59C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6B2094-7FC0-45FC-BFED-3CB88CEE6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8F2E98-D668-8A00-FED8-5EB641EAF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US" sz="4100">
                <a:solidFill>
                  <a:srgbClr val="FFFFFF"/>
                </a:solidFill>
              </a:rPr>
              <a:t>Employee Report Description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A4B640-BB7F-4272-A710-068DBA9F9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3797B-8671-E57D-D42E-53968439D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0933" y="469899"/>
            <a:ext cx="6982055" cy="6327715"/>
          </a:xfrm>
        </p:spPr>
        <p:txBody>
          <a:bodyPr anchor="ctr">
            <a:normAutofit fontScale="70000" lnSpcReduction="20000"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  <a:buFont typeface="Arial"/>
              <a:buNone/>
              <a:tabLst/>
              <a:defRPr/>
            </a:pPr>
            <a:r>
              <a:rPr kumimoji="0" lang="en-US" sz="2900" b="1" i="0" u="sng" strike="noStrike" kern="1200" cap="none" spc="0" normalizeH="0" baseline="0" noProof="0" dirty="0">
                <a:ln>
                  <a:noFill/>
                </a:ln>
                <a:solidFill>
                  <a:srgbClr val="83992A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Report displays</a:t>
            </a:r>
            <a:r>
              <a:rPr kumimoji="0" lang="en-US" sz="2600" b="1" i="0" u="sng" strike="noStrike" kern="1200" cap="none" spc="0" normalizeH="0" baseline="0" noProof="0" dirty="0">
                <a:ln>
                  <a:noFill/>
                </a:ln>
                <a:solidFill>
                  <a:srgbClr val="83992A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: </a:t>
            </a:r>
          </a:p>
          <a:p>
            <a:pPr algn="l" rtl="0" fontAlgn="base"/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Logged hours for 6 of the employees of Bacchus Winery </a:t>
            </a:r>
            <a:endParaRPr lang="en-US" sz="1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Total number of hours worked for the last 4 quarters for each employee</a:t>
            </a:r>
          </a:p>
          <a:p>
            <a:pPr marL="0" indent="0" algn="l" rtl="0" fontAlgn="base">
              <a:buNone/>
            </a:pP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  </a:t>
            </a:r>
            <a:endParaRPr lang="en-US" sz="1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0" indent="0">
              <a:lnSpc>
                <a:spcPct val="90000"/>
              </a:lnSpc>
              <a:buSzPct val="114999"/>
              <a:buNone/>
            </a:pPr>
            <a:r>
              <a:rPr lang="en-US" sz="2900" b="1" i="0" u="sng" dirty="0">
                <a:solidFill>
                  <a:schemeClr val="accent1"/>
                </a:solidFill>
                <a:effectLst/>
                <a:latin typeface="+mj-lt"/>
              </a:rPr>
              <a:t>Assumptions made:</a:t>
            </a:r>
            <a:endParaRPr lang="en-US" sz="2900" dirty="0">
              <a:ea typeface="+mn-lt"/>
              <a:cs typeface="+mn-lt"/>
            </a:endParaRPr>
          </a:p>
          <a:p>
            <a:pPr algn="l" rtl="0" fontAlgn="base"/>
            <a:r>
              <a:rPr lang="en-US" sz="2200" i="0" dirty="0">
                <a:solidFill>
                  <a:schemeClr val="tx1"/>
                </a:solidFill>
                <a:effectLst/>
              </a:rPr>
              <a:t>Each employee that we chose had worked during every quarter and did not take any extended vacations during those periods of time. </a:t>
            </a:r>
            <a:endParaRPr lang="en-US" sz="1400" i="0" dirty="0">
              <a:solidFill>
                <a:schemeClr val="tx1"/>
              </a:solidFill>
              <a:effectLst/>
            </a:endParaRPr>
          </a:p>
          <a:p>
            <a:pPr algn="l" rtl="0" fontAlgn="base"/>
            <a:r>
              <a:rPr lang="en-US" sz="2200" i="0" dirty="0">
                <a:solidFill>
                  <a:schemeClr val="tx1"/>
                </a:solidFill>
                <a:effectLst/>
              </a:rPr>
              <a:t>Company had an established baseline for what constitutes as an employee working a “full” hour, therefore making it feasible to put them all in the same table.  </a:t>
            </a:r>
          </a:p>
          <a:p>
            <a:pPr marL="0" indent="0" algn="l" rtl="0" fontAlgn="base">
              <a:buNone/>
            </a:pPr>
            <a:endParaRPr lang="en-US" sz="2200" i="0" dirty="0">
              <a:solidFill>
                <a:schemeClr val="tx1"/>
              </a:solidFill>
              <a:effectLst/>
            </a:endParaRPr>
          </a:p>
          <a:p>
            <a:pPr marL="0" indent="0" fontAlgn="base">
              <a:buNone/>
            </a:pPr>
            <a:r>
              <a:rPr lang="en-US" sz="2900" b="1" i="0" u="sng" dirty="0">
                <a:solidFill>
                  <a:srgbClr val="83992A"/>
                </a:solidFill>
                <a:effectLst/>
                <a:latin typeface="+mj-lt"/>
              </a:rPr>
              <a:t>Data shows: </a:t>
            </a:r>
            <a:endParaRPr lang="en-US" sz="2900" dirty="0">
              <a:solidFill>
                <a:srgbClr val="83992A"/>
              </a:solidFill>
              <a:latin typeface="Arial" panose="020B0604020202020204" pitchFamily="34" charset="0"/>
            </a:endParaRPr>
          </a:p>
          <a:p>
            <a:pPr lvl="1" fontAlgn="base"/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Janet Collins worked </a:t>
            </a:r>
            <a:r>
              <a:rPr lang="en-US" sz="2200" b="1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1650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 hours in total over the last 4 quarters. </a:t>
            </a:r>
            <a:endParaRPr lang="en-US" sz="13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lvl="1" fontAlgn="base"/>
            <a:r>
              <a:rPr lang="en-US" sz="2200" b="0" i="0" dirty="0">
                <a:solidFill>
                  <a:srgbClr val="83992A"/>
                </a:solidFill>
                <a:effectLst/>
                <a:latin typeface="Arial" panose="020B0604020202020204" pitchFamily="34" charset="0"/>
              </a:rPr>
              <a:t>•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Roz Murphy worked </a:t>
            </a:r>
            <a:r>
              <a:rPr lang="en-US" sz="2200" b="1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1725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 hours over the last 4 quarters. </a:t>
            </a:r>
            <a:endParaRPr lang="en-US" sz="13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lvl="1" fontAlgn="base"/>
            <a:r>
              <a:rPr lang="en-US" sz="2200" b="0" i="0" dirty="0">
                <a:solidFill>
                  <a:srgbClr val="83992A"/>
                </a:solidFill>
                <a:effectLst/>
                <a:latin typeface="Arial" panose="020B0604020202020204" pitchFamily="34" charset="0"/>
              </a:rPr>
              <a:t>•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Bob Ulrich worked </a:t>
            </a:r>
            <a:r>
              <a:rPr lang="en-US" sz="2200" b="1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1665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 hours over the last 4 quarters. </a:t>
            </a:r>
            <a:endParaRPr lang="en-US" sz="13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lvl="1" fontAlgn="base"/>
            <a:r>
              <a:rPr lang="en-US" sz="2200" b="0" i="0" dirty="0">
                <a:solidFill>
                  <a:srgbClr val="83992A"/>
                </a:solidFill>
                <a:effectLst/>
                <a:latin typeface="Arial" panose="020B0604020202020204" pitchFamily="34" charset="0"/>
              </a:rPr>
              <a:t>•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Henry Doyle worked </a:t>
            </a:r>
            <a:r>
              <a:rPr lang="en-US" sz="2200" b="1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1710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 hours over the last 4 quarters. </a:t>
            </a:r>
            <a:endParaRPr lang="en-US" sz="13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lvl="1" fontAlgn="base"/>
            <a:r>
              <a:rPr lang="en-US" sz="2200" b="0" i="0" dirty="0">
                <a:solidFill>
                  <a:srgbClr val="83992A"/>
                </a:solidFill>
                <a:effectLst/>
                <a:latin typeface="Arial" panose="020B0604020202020204" pitchFamily="34" charset="0"/>
              </a:rPr>
              <a:t>•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Maria Costanza worked </a:t>
            </a:r>
            <a:r>
              <a:rPr lang="en-US" sz="2200" b="1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1720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 hours over the last 4 quarters. </a:t>
            </a:r>
            <a:endParaRPr lang="en-US" sz="13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lvl="1" fontAlgn="base"/>
            <a:r>
              <a:rPr lang="en-US" sz="2200" b="0" i="0" dirty="0">
                <a:solidFill>
                  <a:srgbClr val="83992A"/>
                </a:solidFill>
                <a:effectLst/>
                <a:latin typeface="Arial" panose="020B0604020202020204" pitchFamily="34" charset="0"/>
              </a:rPr>
              <a:t>•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Stan Bacchus worked </a:t>
            </a:r>
            <a:r>
              <a:rPr lang="en-US" sz="2200" b="1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1837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 hours over the last 4 quarters.  </a:t>
            </a:r>
          </a:p>
          <a:p>
            <a:pPr marL="457200" lvl="1" indent="0" algn="ctr" fontAlgn="base">
              <a:buNone/>
            </a:pPr>
            <a:endParaRPr lang="en-US" sz="11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0" indent="0" algn="ctr" rtl="0" fontAlgn="base">
              <a:buNone/>
            </a:pPr>
            <a:r>
              <a:rPr lang="en-US" sz="2600" b="1" dirty="0">
                <a:solidFill>
                  <a:schemeClr val="accent1"/>
                </a:solidFill>
                <a:latin typeface="Garamond" panose="02020404030301010803" pitchFamily="18" charset="0"/>
              </a:rPr>
              <a:t>T</a:t>
            </a:r>
            <a:r>
              <a:rPr lang="en-US" sz="2600" b="1" i="0" dirty="0">
                <a:solidFill>
                  <a:schemeClr val="accent1"/>
                </a:solidFill>
                <a:effectLst/>
                <a:latin typeface="Garamond" panose="02020404030301010803" pitchFamily="18" charset="0"/>
              </a:rPr>
              <a:t>he main players of the company have all worked very comparable hours which is integral for running a sustainable business</a:t>
            </a:r>
            <a:r>
              <a:rPr lang="en-US" sz="22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. </a:t>
            </a:r>
            <a:endParaRPr lang="en-US" sz="1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90000"/>
              </a:lnSpc>
              <a:buSzPct val="114999"/>
            </a:pP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2409113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1755C732-3264-4614-8316-41F7548371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9C7C6ED-4EA1-4532-A820-59A8ADEE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6"/>
            <a:ext cx="12229962" cy="6856214"/>
            <a:chOff x="-15736" y="0"/>
            <a:chExt cx="12229962" cy="6856214"/>
          </a:xfrm>
        </p:grpSpPr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3A197BB7-B689-4B37-8BE2-FC23F6ED6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93E4556-7891-471E-B9B7-A38508C759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6F9C6176-D87B-4D8F-8BC3-FE6DF55C4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B838BA48-DDFB-46B3-9EF6-031C91D27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4FCBA6-0260-5A27-B8B6-25A1BEBF8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619" y="4404852"/>
            <a:ext cx="9989677" cy="10547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262626"/>
                </a:solidFill>
              </a:rPr>
              <a:t>Employee Report Outputs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AD786D6-2C42-45AF-888B-F2038C4D0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9999652" cy="3128346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FB5809D-2F7C-9B62-BD9C-D99FD9A5D0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2683" y="1759426"/>
            <a:ext cx="9372997" cy="1757436"/>
          </a:xfrm>
          <a:prstGeom prst="rect">
            <a:avLst/>
          </a:prstGeom>
        </p:spPr>
      </p:pic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B8D6659D-FA60-4C6D-A9F6-063E294AA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8448" y="5501254"/>
            <a:ext cx="960372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827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06F74-657B-8BBC-E196-F72B9AF62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AB24F-6021-FFC2-6C8F-A89BEFA85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Bacchus Winery is a flowering business with a menagerie of moving parts.</a:t>
            </a:r>
          </a:p>
          <a:p>
            <a:r>
              <a:rPr lang="en-US" dirty="0"/>
              <a:t>When it comes to suppliers, it has been determined that Bacchus Winery should be looking elsewhere for a more reliable cork and bottle source.</a:t>
            </a:r>
          </a:p>
          <a:p>
            <a:r>
              <a:rPr lang="en-US" dirty="0"/>
              <a:t>Distributor data shows that not all wine is selling as expected, but with good reason. Each distributor only sells one wine, but that could change in the future.</a:t>
            </a:r>
          </a:p>
          <a:p>
            <a:r>
              <a:rPr lang="en-US" dirty="0"/>
              <a:t>All 6 main employees of Bacchus Winery have worked comparable hours in the past 4 quarters.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As far as the yearly “snapshot” goes, we think Bacchus Winery is running a sustainable business model and now has a clear path forward thanks to the reports we ran.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864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8ACA2-A4CD-35D2-CAAB-2C8C27457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  <p:pic>
        <p:nvPicPr>
          <p:cNvPr id="4" name="Picture 4" descr="Wine barrels">
            <a:extLst>
              <a:ext uri="{FF2B5EF4-FFF2-40B4-BE49-F238E27FC236}">
                <a16:creationId xmlns:a16="http://schemas.microsoft.com/office/drawing/2014/main" id="{FA3C9A88-BC02-1D25-89D5-C6D30ABDBF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7372" y="2557463"/>
            <a:ext cx="4977256" cy="3317875"/>
          </a:xfrm>
        </p:spPr>
      </p:pic>
    </p:spTree>
    <p:extLst>
      <p:ext uri="{BB962C8B-B14F-4D97-AF65-F5344CB8AC3E}">
        <p14:creationId xmlns:p14="http://schemas.microsoft.com/office/powerpoint/2010/main" val="675118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CAD91-E86A-ED92-1625-3CBF7BE74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C86D3-A780-2E31-3D24-9B0CB058F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Group Intro</a:t>
            </a:r>
          </a:p>
          <a:p>
            <a:pPr>
              <a:buSzPct val="114999"/>
            </a:pPr>
            <a:r>
              <a:rPr lang="en-US" dirty="0"/>
              <a:t>Description of case study</a:t>
            </a:r>
          </a:p>
          <a:p>
            <a:pPr>
              <a:buSzPct val="114999"/>
            </a:pPr>
            <a:r>
              <a:rPr lang="en-US" dirty="0"/>
              <a:t>Group ORD</a:t>
            </a:r>
          </a:p>
          <a:p>
            <a:pPr>
              <a:buSzPct val="114999"/>
            </a:pPr>
            <a:r>
              <a:rPr lang="en-US" dirty="0"/>
              <a:t>Supplier Report &amp; Report Description</a:t>
            </a:r>
          </a:p>
          <a:p>
            <a:pPr>
              <a:buSzPct val="114999"/>
            </a:pPr>
            <a:r>
              <a:rPr lang="en-US" dirty="0"/>
              <a:t>Distributor Report &amp; Report Description</a:t>
            </a:r>
          </a:p>
          <a:p>
            <a:pPr>
              <a:buSzPct val="114999"/>
            </a:pPr>
            <a:r>
              <a:rPr lang="en-US" dirty="0"/>
              <a:t>Employee Report &amp; Report Description</a:t>
            </a:r>
          </a:p>
          <a:p>
            <a:pPr>
              <a:buSzPct val="114999"/>
            </a:pPr>
            <a:r>
              <a:rPr lang="en-US" dirty="0"/>
              <a:t>Summary</a:t>
            </a:r>
          </a:p>
          <a:p>
            <a:pPr algn="r">
              <a:buSzPct val="114999"/>
            </a:pPr>
            <a:r>
              <a:rPr lang="en-US" sz="1400" b="1" dirty="0"/>
              <a:t>Note: Separate reports will include respective assumptions</a:t>
            </a:r>
          </a:p>
        </p:txBody>
      </p:sp>
    </p:spTree>
    <p:extLst>
      <p:ext uri="{BB962C8B-B14F-4D97-AF65-F5344CB8AC3E}">
        <p14:creationId xmlns:p14="http://schemas.microsoft.com/office/powerpoint/2010/main" val="2298228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2952F-A5C1-CEEA-576B-711AF481B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Charlie 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51E2D-0E4B-80F1-F7A4-E4BD55084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Grace Steranko</a:t>
            </a:r>
          </a:p>
          <a:p>
            <a:pPr lvl="1">
              <a:buSzPct val="114999"/>
            </a:pPr>
            <a:r>
              <a:rPr lang="en-US" dirty="0"/>
              <a:t>San Angelo, Texas</a:t>
            </a:r>
          </a:p>
          <a:p>
            <a:pPr>
              <a:buSzPct val="114999"/>
            </a:pPr>
            <a:r>
              <a:rPr lang="en-US" dirty="0"/>
              <a:t>Wendy Rodriguez</a:t>
            </a:r>
          </a:p>
          <a:p>
            <a:pPr lvl="1">
              <a:buSzPct val="114999"/>
            </a:pPr>
            <a:r>
              <a:rPr lang="en-US" dirty="0"/>
              <a:t>San Diego, California</a:t>
            </a:r>
          </a:p>
          <a:p>
            <a:pPr>
              <a:buSzPct val="114999"/>
            </a:pPr>
            <a:r>
              <a:rPr lang="en-US" dirty="0"/>
              <a:t>Tim Alvarado </a:t>
            </a:r>
          </a:p>
          <a:p>
            <a:pPr lvl="1">
              <a:buSzPct val="114999"/>
            </a:pPr>
            <a:r>
              <a:rPr lang="en-US" dirty="0"/>
              <a:t>Bellevue, Nebraska</a:t>
            </a:r>
          </a:p>
          <a:p>
            <a:pPr>
              <a:buSzPct val="114999"/>
            </a:pPr>
            <a:r>
              <a:rPr lang="en-US" dirty="0"/>
              <a:t>Nicholas Constentino</a:t>
            </a:r>
          </a:p>
        </p:txBody>
      </p:sp>
    </p:spTree>
    <p:extLst>
      <p:ext uri="{BB962C8B-B14F-4D97-AF65-F5344CB8AC3E}">
        <p14:creationId xmlns:p14="http://schemas.microsoft.com/office/powerpoint/2010/main" val="1300680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2C17-9206-4928-B1B6-73930F2D4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Bacchus Winery Brief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90AAB-9AE3-047E-7CE2-01CCFAFA9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Stan and Davis Bacchus inherited Bacchus Winery from their father, George Bacchus. The winery grows the grapes needed for their wines. The company makes a Merlot, a Cabernet, a Chablis and a Chardonnay. The 3 main suppliers provide production supplies to the company on a monthly basis. The company also has 6 main employees who all make up the backbone of the company.</a:t>
            </a:r>
          </a:p>
          <a:p>
            <a:r>
              <a:rPr lang="en-US" u="sng" dirty="0">
                <a:solidFill>
                  <a:schemeClr val="accent1"/>
                </a:solidFill>
                <a:ea typeface="+mn-lt"/>
                <a:cs typeface="+mn-lt"/>
              </a:rPr>
              <a:t>The following questions needs to be answered in the “yearly snapshot” of the company at a big upcoming meeting:</a:t>
            </a:r>
          </a:p>
          <a:p>
            <a:pPr lvl="1"/>
            <a:r>
              <a:rPr lang="en-US" b="1" dirty="0">
                <a:ea typeface="+mn-lt"/>
                <a:cs typeface="+mn-lt"/>
              </a:rPr>
              <a:t> Are all suppliers delivering on time?</a:t>
            </a:r>
            <a:endParaRPr lang="en-US" b="1" dirty="0"/>
          </a:p>
          <a:p>
            <a:pPr lvl="1">
              <a:buSzPct val="114999"/>
            </a:pPr>
            <a:r>
              <a:rPr lang="en-US" b="1" dirty="0">
                <a:ea typeface="+mn-lt"/>
                <a:cs typeface="+mn-lt"/>
              </a:rPr>
              <a:t> Is there a large gap between expected delivery and actual delivery?  </a:t>
            </a:r>
          </a:p>
          <a:p>
            <a:pPr lvl="1">
              <a:buSzPct val="114999"/>
            </a:pPr>
            <a:r>
              <a:rPr lang="en-US" b="1" dirty="0">
                <a:ea typeface="+mn-lt"/>
                <a:cs typeface="+mn-lt"/>
              </a:rPr>
              <a:t>Are all wines selling as they thought? </a:t>
            </a:r>
          </a:p>
          <a:p>
            <a:pPr lvl="1">
              <a:buSzPct val="114999"/>
            </a:pPr>
            <a:r>
              <a:rPr lang="en-US" b="1" dirty="0">
                <a:ea typeface="+mn-lt"/>
                <a:cs typeface="+mn-lt"/>
              </a:rPr>
              <a:t>Is one wine not selling? </a:t>
            </a:r>
          </a:p>
          <a:p>
            <a:pPr lvl="1">
              <a:buSzPct val="114999"/>
            </a:pPr>
            <a:r>
              <a:rPr lang="en-US" b="1" dirty="0">
                <a:ea typeface="+mn-lt"/>
                <a:cs typeface="+mn-lt"/>
              </a:rPr>
              <a:t>Which distributor carries which wine? </a:t>
            </a:r>
          </a:p>
          <a:p>
            <a:pPr lvl="1">
              <a:buSzPct val="114999"/>
            </a:pPr>
            <a:r>
              <a:rPr lang="en-US" b="1" dirty="0">
                <a:ea typeface="+mn-lt"/>
                <a:cs typeface="+mn-lt"/>
              </a:rPr>
              <a:t>During the last four quarters, how many hours did each employee work?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94566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44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66" name="Straight Connector 50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Rectangle 52">
            <a:extLst>
              <a:ext uri="{FF2B5EF4-FFF2-40B4-BE49-F238E27FC236}">
                <a16:creationId xmlns:a16="http://schemas.microsoft.com/office/drawing/2014/main" id="{9401732C-37EE-4B98-A709-9530173F3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54">
            <a:extLst>
              <a:ext uri="{FF2B5EF4-FFF2-40B4-BE49-F238E27FC236}">
                <a16:creationId xmlns:a16="http://schemas.microsoft.com/office/drawing/2014/main" id="{654E48C8-2A00-4C54-BC9C-B18EE49E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6"/>
            <a:ext cx="12229962" cy="6856214"/>
            <a:chOff x="-15736" y="0"/>
            <a:chExt cx="12229962" cy="6856214"/>
          </a:xfrm>
        </p:grpSpPr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CE0A0544-8F52-43F0-AC3E-DF683908B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2F4057D3-A680-4443-9E51-ED920A691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2F6853A4-7B38-4FDE-B024-AE8BA71E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86ADF4DB-4290-4441-8F8E-04152FE60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4B9DFD-9DEB-697B-7BC7-9EC6B898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3320" y="5424729"/>
            <a:ext cx="4094017" cy="9005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800" dirty="0">
                <a:solidFill>
                  <a:srgbClr val="262626"/>
                </a:solidFill>
              </a:rPr>
              <a:t>Group</a:t>
            </a:r>
            <a:r>
              <a:rPr lang="en-US" sz="3600" dirty="0">
                <a:solidFill>
                  <a:srgbClr val="262626"/>
                </a:solidFill>
              </a:rPr>
              <a:t> </a:t>
            </a:r>
            <a:r>
              <a:rPr lang="en-US" sz="1800" dirty="0">
                <a:solidFill>
                  <a:srgbClr val="262626"/>
                </a:solidFill>
              </a:rPr>
              <a:t>ORD</a:t>
            </a:r>
            <a:endParaRPr lang="en-US" sz="3600" dirty="0">
              <a:solidFill>
                <a:srgbClr val="262626"/>
              </a:solidFill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22092F67-31F0-B0FF-A7B0-5AB06F5CBA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6079" y="720916"/>
            <a:ext cx="8270295" cy="5127582"/>
          </a:xfrm>
          <a:prstGeom prst="rect">
            <a:avLst/>
          </a:prstGeom>
          <a:ln w="57150" cmpd="thickThin">
            <a:solidFill>
              <a:srgbClr val="7F7F7F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730553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878D9A-77BE-4701-AE3D-EEFC53CD5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43BE08-0ED1-4B73-AC6D-B7E26A59C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6B2094-7FC0-45FC-BFED-3CB88CEE6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CB566C-4B54-6E14-A988-85A972B2B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US" sz="4100" dirty="0">
                <a:solidFill>
                  <a:srgbClr val="FFFFFF"/>
                </a:solidFill>
              </a:rPr>
              <a:t>Supplier Report Description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A4B640-BB7F-4272-A710-068DBA9F9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76AF5-3FCE-5B54-4851-1E41762F5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1049" y="635509"/>
            <a:ext cx="6998974" cy="5752592"/>
          </a:xfrm>
        </p:spPr>
        <p:txBody>
          <a:bodyPr anchor="ctr">
            <a:normAutofit fontScale="25000" lnSpcReduction="20000"/>
          </a:bodyPr>
          <a:lstStyle/>
          <a:p>
            <a:pPr marL="0" indent="0" algn="l" rtl="0" fontAlgn="base">
              <a:buNone/>
            </a:pPr>
            <a:r>
              <a:rPr lang="en-US" sz="7200" b="1" i="0" u="sng" dirty="0">
                <a:solidFill>
                  <a:schemeClr val="accent1"/>
                </a:solidFill>
                <a:effectLst/>
                <a:latin typeface="Garamond" panose="02020404030301010803" pitchFamily="18" charset="0"/>
              </a:rPr>
              <a:t>Report displays</a:t>
            </a:r>
            <a:r>
              <a:rPr lang="en-US" sz="6400" b="1" i="0" u="sng" dirty="0">
                <a:solidFill>
                  <a:schemeClr val="accent1"/>
                </a:solidFill>
                <a:effectLst/>
                <a:latin typeface="Garamond" panose="02020404030301010803" pitchFamily="18" charset="0"/>
              </a:rPr>
              <a:t>: </a:t>
            </a:r>
          </a:p>
          <a:p>
            <a:pPr fontAlgn="base"/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Monthly expected and actual delivery date for each supplier for the last 6 months </a:t>
            </a:r>
          </a:p>
          <a:p>
            <a:pPr marL="0" indent="0" algn="l" rtl="0" fontAlgn="base">
              <a:buNone/>
            </a:pPr>
            <a:endParaRPr lang="en-US" sz="4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0" indent="0" algn="l" rtl="0" fontAlgn="base">
              <a:buNone/>
            </a:pPr>
            <a:r>
              <a:rPr lang="en-US" sz="7200" b="1" i="0" u="sng" dirty="0">
                <a:solidFill>
                  <a:schemeClr val="accent1"/>
                </a:solidFill>
                <a:effectLst/>
                <a:latin typeface="+mj-lt"/>
              </a:rPr>
              <a:t>Assumptions made</a:t>
            </a:r>
            <a:r>
              <a:rPr lang="en-US" sz="7200" b="0" i="0" dirty="0">
                <a:solidFill>
                  <a:schemeClr val="accent1"/>
                </a:solidFill>
                <a:effectLst/>
                <a:latin typeface="+mj-lt"/>
              </a:rPr>
              <a:t>:  </a:t>
            </a:r>
            <a:endParaRPr lang="en-US" sz="4400" b="0" i="0" dirty="0">
              <a:solidFill>
                <a:schemeClr val="accent1"/>
              </a:solidFill>
              <a:effectLst/>
              <a:latin typeface="+mj-l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Each supplier makes only one delivery per month  </a:t>
            </a:r>
            <a:endParaRPr lang="en-US" sz="64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All supplies that they provide are delivered during that delivery.  </a:t>
            </a:r>
            <a:endParaRPr lang="en-US" sz="64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The winery has enough supplies left over to keep production going in the event of late deliveries.  </a:t>
            </a:r>
            <a:endParaRPr lang="en-US" sz="64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On-time delivery would be measured by the </a:t>
            </a:r>
            <a:r>
              <a:rPr lang="en-US" sz="6400" b="1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actual delivery date</a:t>
            </a:r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 being </a:t>
            </a:r>
            <a:r>
              <a:rPr lang="en-US" sz="6400" b="1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within 4 days of the expected delivery date</a:t>
            </a:r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.  </a:t>
            </a:r>
          </a:p>
          <a:p>
            <a:pPr marL="0" indent="0" algn="l" rtl="0" fontAlgn="base">
              <a:buNone/>
            </a:pPr>
            <a:endParaRPr lang="en-US" sz="64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r>
              <a:rPr lang="en-US" sz="7200" b="1" i="0" u="sng" dirty="0">
                <a:solidFill>
                  <a:srgbClr val="83992A"/>
                </a:solidFill>
                <a:effectLst/>
                <a:latin typeface="+mj-lt"/>
              </a:rPr>
              <a:t>Data shows: </a:t>
            </a:r>
            <a:endParaRPr lang="en-US" sz="6400" b="1" i="0" u="sng" dirty="0">
              <a:solidFill>
                <a:srgbClr val="000000"/>
              </a:solidFill>
              <a:effectLst/>
              <a:latin typeface="+mj-l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Corks R Us: Regularly makes their deliveries at least two weeks late </a:t>
            </a:r>
            <a:endParaRPr lang="en-US" sz="64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56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Delivered  on-time</a:t>
            </a:r>
            <a:r>
              <a:rPr lang="en-US" sz="5600" b="1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 once</a:t>
            </a:r>
            <a:r>
              <a:rPr lang="en-US" sz="56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 </a:t>
            </a:r>
            <a:endParaRPr lang="en-US" sz="5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5600" b="0" i="0" u="sng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Percentage of late deliveries </a:t>
            </a:r>
            <a:r>
              <a:rPr lang="en-US" sz="56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: 83%  </a:t>
            </a:r>
            <a:endParaRPr lang="en-US" sz="5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5600" b="0" i="0" u="sng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Percentage of on-time deliveries</a:t>
            </a:r>
            <a:r>
              <a:rPr lang="en-US" sz="56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: 17% </a:t>
            </a:r>
            <a:r>
              <a:rPr lang="en-US" sz="48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   </a:t>
            </a:r>
            <a:r>
              <a:rPr lang="en-US" sz="40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 </a:t>
            </a:r>
            <a:endParaRPr lang="en-US" sz="4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Printers and Stuff: deliveries are routinely on-time </a:t>
            </a:r>
            <a:endParaRPr lang="en-US" sz="64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5600" b="0" i="0" u="sng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Percentage of on time-deliveries</a:t>
            </a:r>
            <a:r>
              <a:rPr lang="en-US" sz="56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: 100% </a:t>
            </a:r>
            <a:endParaRPr lang="en-US" sz="5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64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Sampson Supplies </a:t>
            </a:r>
            <a:endParaRPr lang="en-US" sz="6400" b="0" i="0" dirty="0">
              <a:solidFill>
                <a:srgbClr val="000000"/>
              </a:solidFill>
              <a:effectLst/>
              <a:latin typeface="Garamond" panose="02020404030301010803" pitchFamily="18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5600" b="0" i="0" u="sng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Percentage of on-time deliveries</a:t>
            </a:r>
            <a:r>
              <a:rPr lang="en-US" sz="56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: 100% </a:t>
            </a:r>
            <a:endParaRPr lang="en-US" sz="5600" b="0" i="0" dirty="0">
              <a:solidFill>
                <a:srgbClr val="000000"/>
              </a:solidFill>
              <a:effectLst/>
              <a:latin typeface="Garamond" panose="02020404030301010803" pitchFamily="18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5600" b="0" i="0" dirty="0">
                <a:solidFill>
                  <a:srgbClr val="262626"/>
                </a:solidFill>
                <a:effectLst/>
                <a:latin typeface="Garamond" panose="02020404030301010803" pitchFamily="18" charset="0"/>
              </a:rPr>
              <a:t>Some deliveries even received early  </a:t>
            </a:r>
            <a:endParaRPr lang="en-US" sz="5600" b="0" i="0" dirty="0">
              <a:solidFill>
                <a:srgbClr val="000000"/>
              </a:solidFill>
              <a:effectLst/>
              <a:latin typeface="Garamond" panose="02020404030301010803" pitchFamily="18" charset="0"/>
            </a:endParaRPr>
          </a:p>
          <a:p>
            <a:pPr marL="0" indent="0" algn="ctr" rtl="0" fontAlgn="base">
              <a:buNone/>
            </a:pPr>
            <a:r>
              <a:rPr lang="en-US" sz="6400" b="1" i="0" dirty="0">
                <a:solidFill>
                  <a:schemeClr val="accent1"/>
                </a:solidFill>
                <a:effectLst/>
                <a:latin typeface="Garamond" panose="02020404030301010803" pitchFamily="18" charset="0"/>
              </a:rPr>
              <a:t>It can be determined that Bacchus Winery should be looking at alternative supply options for their bottles and corks that are used for production.</a:t>
            </a:r>
            <a:endParaRPr lang="en-US" sz="1400" b="1" dirty="0">
              <a:solidFill>
                <a:schemeClr val="accent1"/>
              </a:solidFill>
              <a:ea typeface="+mn-lt"/>
              <a:cs typeface="+mn-lt"/>
            </a:endParaRPr>
          </a:p>
          <a:p>
            <a:pPr>
              <a:lnSpc>
                <a:spcPct val="90000"/>
              </a:lnSpc>
              <a:buSzPct val="114999"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483600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575E71FA-50BD-43F8-8C98-04339283A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CF1AA7F6-A589-4BC8-BC72-2CA6DC908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53F5243F-7E41-439E-8991-C4F246D88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01A6B5F-1CF1-43AD-9E85-94E187210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2F682A59-7E20-407C-A7F8-582295AC6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5E4AC24E-0670-406E-822F-AAA6DA201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FF9D76D-6009-EA7D-AFFC-35D05EFB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290" y="1041401"/>
            <a:ext cx="3079006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Supplier Report Output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89B1776-F953-4C0F-8E85-E9C66B1EF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6432130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2FBFDFA-81DB-17C2-22E9-8F66F1916A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2683" y="1929728"/>
            <a:ext cx="5784083" cy="2819739"/>
          </a:xfrm>
          <a:prstGeom prst="rect">
            <a:avLst/>
          </a:prstGeom>
        </p:spPr>
      </p:pic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97356D0-D934-42B9-8291-DF34A3AC0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9431" y="3509772"/>
            <a:ext cx="3074977" cy="123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42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878D9A-77BE-4701-AE3D-EEFC53CD5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43BE08-0ED1-4B73-AC6D-B7E26A59C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6B2094-7FC0-45FC-BFED-3CB88CEE6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16CEF-BD96-0ECE-6B24-FCA086D0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US" sz="4100">
                <a:solidFill>
                  <a:srgbClr val="FFFFFF"/>
                </a:solidFill>
              </a:rPr>
              <a:t>Distributor Report Description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A4B640-BB7F-4272-A710-068DBA9F9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D42A8-825B-2CB4-B3CC-BEA1C6A95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0934" y="469900"/>
            <a:ext cx="7051066" cy="6344968"/>
          </a:xfrm>
        </p:spPr>
        <p:txBody>
          <a:bodyPr anchor="ctr">
            <a:normAutofit fontScale="62500" lnSpcReduction="20000"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  <a:buFont typeface="Arial"/>
              <a:buNone/>
              <a:tabLst/>
              <a:defRPr/>
            </a:pPr>
            <a:r>
              <a:rPr kumimoji="0" lang="en-US" sz="3300" b="1" i="0" u="sng" strike="noStrike" kern="1200" cap="none" spc="0" normalizeH="0" baseline="0" noProof="0" dirty="0">
                <a:ln>
                  <a:noFill/>
                </a:ln>
                <a:solidFill>
                  <a:srgbClr val="83992A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Report displays</a:t>
            </a:r>
            <a:r>
              <a:rPr kumimoji="0" lang="en-US" sz="2900" b="1" i="0" u="sng" strike="noStrike" kern="1200" cap="none" spc="0" normalizeH="0" baseline="0" noProof="0" dirty="0">
                <a:ln>
                  <a:noFill/>
                </a:ln>
                <a:solidFill>
                  <a:srgbClr val="83992A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: </a:t>
            </a:r>
          </a:p>
          <a:p>
            <a:pPr fontAlgn="base">
              <a:buClr>
                <a:srgbClr val="83992A"/>
              </a:buClr>
              <a:defRPr/>
            </a:pPr>
            <a:r>
              <a:rPr kumimoji="0" lang="en-US" sz="2900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Expected sales in barrels vs. actual sales</a:t>
            </a:r>
          </a:p>
          <a:p>
            <a:pPr fontAlgn="base">
              <a:buClr>
                <a:srgbClr val="83992A"/>
              </a:buClr>
              <a:defRPr/>
            </a:pPr>
            <a:r>
              <a:rPr kumimoji="0" lang="en-US" sz="2900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List of how many distributors carry each wine</a:t>
            </a:r>
          </a:p>
          <a:p>
            <a:pPr fontAlgn="base">
              <a:buClr>
                <a:srgbClr val="83992A"/>
              </a:buClr>
              <a:defRPr/>
            </a:pPr>
            <a:r>
              <a:rPr kumimoji="0" lang="en-US" sz="2900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List of distributors and which wine they carry</a:t>
            </a:r>
          </a:p>
          <a:p>
            <a:pPr marL="0" indent="0" fontAlgn="base">
              <a:buClr>
                <a:srgbClr val="83992A"/>
              </a:buClr>
              <a:buNone/>
              <a:defRPr/>
            </a:pPr>
            <a:endParaRPr kumimoji="0" lang="en-US" sz="2900" i="0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  <a:p>
            <a:pPr marL="0" indent="0">
              <a:lnSpc>
                <a:spcPct val="90000"/>
              </a:lnSpc>
              <a:buSzPct val="114999"/>
              <a:buNone/>
            </a:pPr>
            <a:r>
              <a:rPr lang="en-US" sz="3200" b="1" i="0" u="sng" dirty="0">
                <a:solidFill>
                  <a:schemeClr val="accent1"/>
                </a:solidFill>
                <a:effectLst/>
                <a:latin typeface="+mj-lt"/>
              </a:rPr>
              <a:t>Assumptions made:</a:t>
            </a:r>
            <a:endParaRPr lang="en-US" sz="3200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buSzPct val="114999"/>
            </a:pPr>
            <a:r>
              <a:rPr lang="en-US" sz="3200" dirty="0">
                <a:ea typeface="+mn-lt"/>
                <a:cs typeface="+mn-lt"/>
              </a:rPr>
              <a:t>Chardonnay is the top seller is because the grapes used for wines like Merlot, and Cabernet were mostly destroyed during a wildfire and were not available for wider distribution.  </a:t>
            </a:r>
          </a:p>
          <a:p>
            <a:pPr>
              <a:lnSpc>
                <a:spcPct val="90000"/>
              </a:lnSpc>
              <a:buSzPct val="114999"/>
            </a:pPr>
            <a:r>
              <a:rPr lang="en-US" sz="3200" dirty="0">
                <a:ea typeface="+mn-lt"/>
                <a:cs typeface="+mn-lt"/>
              </a:rPr>
              <a:t>In the future, it is also expected that more than one wine will be carried by each distributor.  </a:t>
            </a:r>
          </a:p>
          <a:p>
            <a:pPr>
              <a:lnSpc>
                <a:spcPct val="90000"/>
              </a:lnSpc>
              <a:buSzPct val="114999"/>
            </a:pPr>
            <a:r>
              <a:rPr lang="en-US" sz="3200" dirty="0">
                <a:ea typeface="+mn-lt"/>
                <a:cs typeface="+mn-lt"/>
              </a:rPr>
              <a:t>Chablis wine is imported from a sister winery in France and is only being distributed by one company now. </a:t>
            </a:r>
          </a:p>
          <a:p>
            <a:pPr lvl="1">
              <a:lnSpc>
                <a:spcPct val="90000"/>
              </a:lnSpc>
              <a:buSzPct val="114999"/>
            </a:pPr>
            <a:r>
              <a:rPr lang="en-US" sz="2800" dirty="0">
                <a:ea typeface="+mn-lt"/>
                <a:cs typeface="+mn-lt"/>
              </a:rPr>
              <a:t>May have to be discontinued in the future if the cost of importing it gets to be too much for Bacchus Winery. </a:t>
            </a:r>
            <a:endParaRPr kumimoji="0" lang="en-US" sz="2900" i="0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  <a:p>
            <a:pPr marL="0" indent="0" fontAlgn="base">
              <a:buClr>
                <a:srgbClr val="83992A"/>
              </a:buClr>
              <a:buNone/>
              <a:defRPr/>
            </a:pPr>
            <a:r>
              <a:rPr lang="en-US" sz="3200" b="1" i="0" u="sng" dirty="0">
                <a:solidFill>
                  <a:srgbClr val="83992A"/>
                </a:solidFill>
                <a:effectLst/>
                <a:latin typeface="+mj-lt"/>
              </a:rPr>
              <a:t>Data shows: </a:t>
            </a:r>
            <a:endParaRPr lang="en-US" sz="2900" b="1" u="sng" dirty="0">
              <a:solidFill>
                <a:srgbClr val="83992A"/>
              </a:solidFill>
              <a:latin typeface="Garamond" panose="02020404030301010803" pitchFamily="18" charset="0"/>
            </a:endParaRPr>
          </a:p>
          <a:p>
            <a:pPr fontAlgn="base">
              <a:buClr>
                <a:srgbClr val="83992A"/>
              </a:buClr>
              <a:defRPr/>
            </a:pPr>
            <a:r>
              <a:rPr lang="en-US" sz="2600" b="1" dirty="0">
                <a:solidFill>
                  <a:schemeClr val="accent1"/>
                </a:solidFill>
                <a:ea typeface="+mn-lt"/>
                <a:cs typeface="+mn-lt"/>
              </a:rPr>
              <a:t>The winery’s top selling wine  : Chardonnay </a:t>
            </a:r>
          </a:p>
          <a:p>
            <a:pPr lvl="1" fontAlgn="base">
              <a:buClr>
                <a:srgbClr val="83992A"/>
              </a:buClr>
              <a:defRPr/>
            </a:pPr>
            <a:r>
              <a:rPr lang="en-US" sz="1900" b="1" dirty="0">
                <a:solidFill>
                  <a:schemeClr val="accent1"/>
                </a:solidFill>
                <a:ea typeface="+mn-lt"/>
                <a:cs typeface="+mn-lt"/>
              </a:rPr>
              <a:t>Selling more than expected</a:t>
            </a:r>
          </a:p>
          <a:p>
            <a:pPr fontAlgn="base">
              <a:buClr>
                <a:srgbClr val="83992A"/>
              </a:buClr>
              <a:defRPr/>
            </a:pPr>
            <a:r>
              <a:rPr lang="en-US" sz="2600" b="1" dirty="0">
                <a:solidFill>
                  <a:schemeClr val="accent1"/>
                </a:solidFill>
                <a:ea typeface="+mn-lt"/>
                <a:cs typeface="+mn-lt"/>
              </a:rPr>
              <a:t>Other wines are not selling as expected (likely due aforementioned fires)</a:t>
            </a:r>
          </a:p>
          <a:p>
            <a:pPr>
              <a:lnSpc>
                <a:spcPct val="90000"/>
              </a:lnSpc>
              <a:buSzPct val="114999"/>
            </a:pPr>
            <a:endParaRPr lang="en-US" sz="20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81562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3FEEE78B-6EC9-4EE6-B42A-C56FE0583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2989D3D0-25DB-4F46-A08D-5FA66FBFDF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82F2E3AD-002C-47F6-A7F8-7D07CE2BA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9F26D44A-571B-4B37-B312-F1EB96D07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8912A71A-A72B-4A6F-92A9-2B170CE42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82A5FDC-0CB0-426A-A974-5B7A646F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C10CC07B-CA4C-49F7-A1FF-F96DA96FF4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0BFC893-4B6A-49DA-9D35-814AA290F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6"/>
            <a:ext cx="12229962" cy="6856214"/>
            <a:chOff x="-15736" y="0"/>
            <a:chExt cx="12229962" cy="6856214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37CB0CB7-8936-4E39-95D5-BD8089D2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CE6B77F-724B-480C-935D-C0719D508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7CF864C1-2CA0-4240-AFD7-FEC8A1822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8993CC9D-D4D1-48BB-84CE-02F087898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D581CC-E6B7-14F8-9966-EEAEEB7A5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619" y="4404852"/>
            <a:ext cx="9989677" cy="10547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Distributor Report Output</a:t>
            </a:r>
            <a:endParaRPr lang="en-US" sz="3600" kern="1200" cap="none" dirty="0">
              <a:ln w="3175" cmpd="sng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7D0E6809-DFB9-49E1-96CD-62D9E900E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11086" y="1092200"/>
            <a:ext cx="8962768" cy="3128346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F7D655-AAAD-422A-224B-7924E0021C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6503" y="1339161"/>
            <a:ext cx="2945868" cy="2481893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9CC2368E-FC92-D283-F9E3-CCF288CE81B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5985" b="2"/>
          <a:stretch/>
        </p:blipFill>
        <p:spPr>
          <a:xfrm>
            <a:off x="4800587" y="1725655"/>
            <a:ext cx="2807083" cy="2034602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7E3612B6-8F11-3217-AE64-7D614845765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1838" b="-1"/>
          <a:stretch/>
        </p:blipFill>
        <p:spPr>
          <a:xfrm>
            <a:off x="7685887" y="1481668"/>
            <a:ext cx="2780558" cy="2249933"/>
          </a:xfrm>
          <a:prstGeom prst="rect">
            <a:avLst/>
          </a:prstGeom>
        </p:spPr>
      </p:pic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5714A049-40FE-4FF6-9176-06ADCD274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164080" y="5518838"/>
            <a:ext cx="78638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6209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77</TotalTime>
  <Words>854</Words>
  <Application>Microsoft Office PowerPoint</Application>
  <PresentationFormat>Widescreen</PresentationFormat>
  <Paragraphs>93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Garamond</vt:lpstr>
      <vt:lpstr>Segoe UI</vt:lpstr>
      <vt:lpstr>Organic</vt:lpstr>
      <vt:lpstr>Bacchus Winery Case Study</vt:lpstr>
      <vt:lpstr>Overview</vt:lpstr>
      <vt:lpstr>Charlie Team Members</vt:lpstr>
      <vt:lpstr>Bacchus Winery Brief Overview</vt:lpstr>
      <vt:lpstr>Group ORD</vt:lpstr>
      <vt:lpstr>Supplier Report Description</vt:lpstr>
      <vt:lpstr>Supplier Report Output</vt:lpstr>
      <vt:lpstr>Distributor Report Description</vt:lpstr>
      <vt:lpstr>Distributor Report Output</vt:lpstr>
      <vt:lpstr>Employee Report Description</vt:lpstr>
      <vt:lpstr>Employee Report Outputs</vt:lpstr>
      <vt:lpstr>Summary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Steranko, Grace  STU (MIL)</cp:lastModifiedBy>
  <cp:revision>156</cp:revision>
  <dcterms:created xsi:type="dcterms:W3CDTF">2022-07-18T02:12:51Z</dcterms:created>
  <dcterms:modified xsi:type="dcterms:W3CDTF">2022-07-22T17:45:16Z</dcterms:modified>
</cp:coreProperties>
</file>

<file path=docProps/thumbnail.jpeg>
</file>